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636" r:id="rId3"/>
    <p:sldId id="626" r:id="rId4"/>
    <p:sldId id="662" r:id="rId5"/>
    <p:sldId id="663" r:id="rId6"/>
    <p:sldId id="664" r:id="rId7"/>
    <p:sldId id="665" r:id="rId8"/>
    <p:sldId id="666" r:id="rId9"/>
    <p:sldId id="667" r:id="rId10"/>
    <p:sldId id="648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165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070E689A-B4CD-4207-BFB3-3116BABDEAD8}"/>
    <pc:docChg chg="custSel addSld delSld modSld sldOrd">
      <pc:chgData name="Siniša Vuksan" userId="3af124f9-b8e7-46e3-9422-21ae1d17ac0b" providerId="ADAL" clId="{070E689A-B4CD-4207-BFB3-3116BABDEAD8}" dt="2022-02-11T08:32:27.915" v="739" actId="14100"/>
      <pc:docMkLst>
        <pc:docMk/>
      </pc:docMkLst>
      <pc:sldChg chg="modSp">
        <pc:chgData name="Siniša Vuksan" userId="3af124f9-b8e7-46e3-9422-21ae1d17ac0b" providerId="ADAL" clId="{070E689A-B4CD-4207-BFB3-3116BABDEAD8}" dt="2022-02-10T09:06:05.251" v="15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070E689A-B4CD-4207-BFB3-3116BABDEAD8}" dt="2022-02-10T09:06:05.251" v="15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070E689A-B4CD-4207-BFB3-3116BABDEAD8}" dt="2022-02-11T08:22:14.177" v="462" actId="47"/>
        <pc:sldMkLst>
          <pc:docMk/>
          <pc:sldMk cId="1792366490" sldId="608"/>
        </pc:sldMkLst>
      </pc:sldChg>
      <pc:sldChg chg="del">
        <pc:chgData name="Siniša Vuksan" userId="3af124f9-b8e7-46e3-9422-21ae1d17ac0b" providerId="ADAL" clId="{070E689A-B4CD-4207-BFB3-3116BABDEAD8}" dt="2022-02-11T08:22:15.880" v="468" actId="47"/>
        <pc:sldMkLst>
          <pc:docMk/>
          <pc:sldMk cId="141243572" sldId="609"/>
        </pc:sldMkLst>
      </pc:sldChg>
      <pc:sldChg chg="modSp add mod modAnim">
        <pc:chgData name="Siniša Vuksan" userId="3af124f9-b8e7-46e3-9422-21ae1d17ac0b" providerId="ADAL" clId="{070E689A-B4CD-4207-BFB3-3116BABDEAD8}" dt="2022-02-11T08:30:23.393" v="647" actId="114"/>
        <pc:sldMkLst>
          <pc:docMk/>
          <pc:sldMk cId="1831800955" sldId="648"/>
        </pc:sldMkLst>
        <pc:spChg chg="mod">
          <ac:chgData name="Siniša Vuksan" userId="3af124f9-b8e7-46e3-9422-21ae1d17ac0b" providerId="ADAL" clId="{070E689A-B4CD-4207-BFB3-3116BABDEAD8}" dt="2022-02-11T08:30:23.393" v="647" actId="114"/>
          <ac:spMkLst>
            <pc:docMk/>
            <pc:sldMk cId="1831800955" sldId="648"/>
            <ac:spMk id="6" creationId="{010AB125-9086-4261-98B4-FC5A0801347C}"/>
          </ac:spMkLst>
        </pc:spChg>
        <pc:spChg chg="mod">
          <ac:chgData name="Siniša Vuksan" userId="3af124f9-b8e7-46e3-9422-21ae1d17ac0b" providerId="ADAL" clId="{070E689A-B4CD-4207-BFB3-3116BABDEAD8}" dt="2022-02-11T08:23:36.114" v="476" actId="20577"/>
          <ac:spMkLst>
            <pc:docMk/>
            <pc:sldMk cId="1831800955" sldId="648"/>
            <ac:spMk id="7" creationId="{BD27CF50-1D5A-4213-9C4D-0ED4E94F5CE1}"/>
          </ac:spMkLst>
        </pc:spChg>
        <pc:picChg chg="mod">
          <ac:chgData name="Siniša Vuksan" userId="3af124f9-b8e7-46e3-9422-21ae1d17ac0b" providerId="ADAL" clId="{070E689A-B4CD-4207-BFB3-3116BABDEAD8}" dt="2022-02-11T08:23:16.394" v="473" actId="14826"/>
          <ac:picMkLst>
            <pc:docMk/>
            <pc:sldMk cId="1831800955" sldId="64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070E689A-B4CD-4207-BFB3-3116BABDEAD8}" dt="2022-02-11T08:22:15.270" v="466" actId="47"/>
        <pc:sldMkLst>
          <pc:docMk/>
          <pc:sldMk cId="2902827519" sldId="649"/>
        </pc:sldMkLst>
      </pc:sldChg>
      <pc:sldChg chg="del">
        <pc:chgData name="Siniša Vuksan" userId="3af124f9-b8e7-46e3-9422-21ae1d17ac0b" providerId="ADAL" clId="{070E689A-B4CD-4207-BFB3-3116BABDEAD8}" dt="2022-02-11T08:22:14.505" v="463" actId="47"/>
        <pc:sldMkLst>
          <pc:docMk/>
          <pc:sldMk cId="1105585166" sldId="651"/>
        </pc:sldMkLst>
      </pc:sldChg>
      <pc:sldChg chg="del">
        <pc:chgData name="Siniša Vuksan" userId="3af124f9-b8e7-46e3-9422-21ae1d17ac0b" providerId="ADAL" clId="{070E689A-B4CD-4207-BFB3-3116BABDEAD8}" dt="2022-02-11T08:22:14.739" v="464" actId="47"/>
        <pc:sldMkLst>
          <pc:docMk/>
          <pc:sldMk cId="700814645" sldId="652"/>
        </pc:sldMkLst>
      </pc:sldChg>
      <pc:sldChg chg="del">
        <pc:chgData name="Siniša Vuksan" userId="3af124f9-b8e7-46e3-9422-21ae1d17ac0b" providerId="ADAL" clId="{070E689A-B4CD-4207-BFB3-3116BABDEAD8}" dt="2022-02-11T08:22:15.005" v="465" actId="47"/>
        <pc:sldMkLst>
          <pc:docMk/>
          <pc:sldMk cId="114585253" sldId="654"/>
        </pc:sldMkLst>
      </pc:sldChg>
      <pc:sldChg chg="del">
        <pc:chgData name="Siniša Vuksan" userId="3af124f9-b8e7-46e3-9422-21ae1d17ac0b" providerId="ADAL" clId="{070E689A-B4CD-4207-BFB3-3116BABDEAD8}" dt="2022-02-11T08:22:15.552" v="467" actId="47"/>
        <pc:sldMkLst>
          <pc:docMk/>
          <pc:sldMk cId="1943132893" sldId="655"/>
        </pc:sldMkLst>
      </pc:sldChg>
      <pc:sldChg chg="del">
        <pc:chgData name="Siniša Vuksan" userId="3af124f9-b8e7-46e3-9422-21ae1d17ac0b" providerId="ADAL" clId="{070E689A-B4CD-4207-BFB3-3116BABDEAD8}" dt="2022-02-11T08:22:16.942" v="471" actId="47"/>
        <pc:sldMkLst>
          <pc:docMk/>
          <pc:sldMk cId="1185803191" sldId="656"/>
        </pc:sldMkLst>
      </pc:sldChg>
      <pc:sldChg chg="del">
        <pc:chgData name="Siniša Vuksan" userId="3af124f9-b8e7-46e3-9422-21ae1d17ac0b" providerId="ADAL" clId="{070E689A-B4CD-4207-BFB3-3116BABDEAD8}" dt="2022-02-11T08:22:16.192" v="469" actId="47"/>
        <pc:sldMkLst>
          <pc:docMk/>
          <pc:sldMk cId="115196994" sldId="657"/>
        </pc:sldMkLst>
      </pc:sldChg>
      <pc:sldChg chg="del">
        <pc:chgData name="Siniša Vuksan" userId="3af124f9-b8e7-46e3-9422-21ae1d17ac0b" providerId="ADAL" clId="{070E689A-B4CD-4207-BFB3-3116BABDEAD8}" dt="2022-02-11T08:22:16.630" v="470" actId="47"/>
        <pc:sldMkLst>
          <pc:docMk/>
          <pc:sldMk cId="3726638256" sldId="658"/>
        </pc:sldMkLst>
      </pc:sldChg>
      <pc:sldChg chg="del">
        <pc:chgData name="Siniša Vuksan" userId="3af124f9-b8e7-46e3-9422-21ae1d17ac0b" providerId="ADAL" clId="{070E689A-B4CD-4207-BFB3-3116BABDEAD8}" dt="2022-02-11T08:22:17.270" v="472" actId="47"/>
        <pc:sldMkLst>
          <pc:docMk/>
          <pc:sldMk cId="3816729378" sldId="659"/>
        </pc:sldMkLst>
      </pc:sldChg>
      <pc:sldChg chg="del">
        <pc:chgData name="Siniša Vuksan" userId="3af124f9-b8e7-46e3-9422-21ae1d17ac0b" providerId="ADAL" clId="{070E689A-B4CD-4207-BFB3-3116BABDEAD8}" dt="2022-02-11T08:23:19.372" v="474" actId="47"/>
        <pc:sldMkLst>
          <pc:docMk/>
          <pc:sldMk cId="2993967499" sldId="660"/>
        </pc:sldMkLst>
      </pc:sldChg>
      <pc:sldChg chg="del">
        <pc:chgData name="Siniša Vuksan" userId="3af124f9-b8e7-46e3-9422-21ae1d17ac0b" providerId="ADAL" clId="{070E689A-B4CD-4207-BFB3-3116BABDEAD8}" dt="2022-02-11T08:22:13.802" v="461" actId="47"/>
        <pc:sldMkLst>
          <pc:docMk/>
          <pc:sldMk cId="2559351674" sldId="661"/>
        </pc:sldMkLst>
      </pc:sldChg>
      <pc:sldChg chg="addSp delSp modSp mod ord delAnim modAnim">
        <pc:chgData name="Siniša Vuksan" userId="3af124f9-b8e7-46e3-9422-21ae1d17ac0b" providerId="ADAL" clId="{070E689A-B4CD-4207-BFB3-3116BABDEAD8}" dt="2022-02-11T08:32:27.915" v="739" actId="14100"/>
        <pc:sldMkLst>
          <pc:docMk/>
          <pc:sldMk cId="1944529321" sldId="666"/>
        </pc:sldMkLst>
        <pc:spChg chg="mod">
          <ac:chgData name="Siniša Vuksan" userId="3af124f9-b8e7-46e3-9422-21ae1d17ac0b" providerId="ADAL" clId="{070E689A-B4CD-4207-BFB3-3116BABDEAD8}" dt="2022-02-11T08:32:27.915" v="739" actId="14100"/>
          <ac:spMkLst>
            <pc:docMk/>
            <pc:sldMk cId="1944529321" sldId="666"/>
            <ac:spMk id="6" creationId="{010AB125-9086-4261-98B4-FC5A0801347C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8" creationId="{08A39C4F-0936-41EC-B454-EBF91D73D87D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9" creationId="{30A4DC2B-8F4A-423F-A958-2053D58668DC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0" creationId="{FA93045D-3B0D-456C-AC86-5E8BD4BBD7F6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1" creationId="{EC503587-F5A4-4CBC-8414-B1A8DDBCD6AE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2" creationId="{77970487-7C16-4B8F-80D9-8730B30B39F1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3" creationId="{0E0F1A28-3115-43BE-B09C-92903D96A72B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4" creationId="{D66A0FF1-EEBC-4BA9-9617-CC3E4AC23939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5" creationId="{1DFDAE3B-1D13-4D23-9F2E-18D4611CC3C7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6" creationId="{0B2AF9F0-DC1F-4492-9FB2-06CBBB4175C5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7" creationId="{AE39E4F7-4DC5-4AE9-AF2F-017F392A6CFA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8" creationId="{0B6CAE20-0AE8-4159-AEC5-8AAD50BD50D0}"/>
          </ac:spMkLst>
        </pc:spChg>
        <pc:spChg chg="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19" creationId="{2CD18813-D791-4E54-9CAF-002679B64BC5}"/>
          </ac:spMkLst>
        </pc:spChg>
        <pc:spChg chg="add mod">
          <ac:chgData name="Siniša Vuksan" userId="3af124f9-b8e7-46e3-9422-21ae1d17ac0b" providerId="ADAL" clId="{070E689A-B4CD-4207-BFB3-3116BABDEAD8}" dt="2022-02-11T08:32:19.800" v="737" actId="1037"/>
          <ac:spMkLst>
            <pc:docMk/>
            <pc:sldMk cId="1944529321" sldId="666"/>
            <ac:spMk id="20" creationId="{74D5FC0F-9697-4C0E-A6D1-732E31876312}"/>
          </ac:spMkLst>
        </pc:spChg>
        <pc:spChg chg="add del mod">
          <ac:chgData name="Siniša Vuksan" userId="3af124f9-b8e7-46e3-9422-21ae1d17ac0b" providerId="ADAL" clId="{070E689A-B4CD-4207-BFB3-3116BABDEAD8}" dt="2022-02-11T08:19:23.274" v="267" actId="478"/>
          <ac:spMkLst>
            <pc:docMk/>
            <pc:sldMk cId="1944529321" sldId="666"/>
            <ac:spMk id="21" creationId="{5E855E10-7D21-4596-840B-E3A19AEC40A3}"/>
          </ac:spMkLst>
        </pc:spChg>
        <pc:picChg chg="mod">
          <ac:chgData name="Siniša Vuksan" userId="3af124f9-b8e7-46e3-9422-21ae1d17ac0b" providerId="ADAL" clId="{070E689A-B4CD-4207-BFB3-3116BABDEAD8}" dt="2022-02-11T08:32:19.800" v="737" actId="1037"/>
          <ac:picMkLst>
            <pc:docMk/>
            <pc:sldMk cId="1944529321" sldId="666"/>
            <ac:picMk id="2" creationId="{79AB126F-5218-4223-8FB3-6BD5D18FF2B3}"/>
          </ac:picMkLst>
        </pc:picChg>
        <pc:picChg chg="add del mod">
          <ac:chgData name="Siniša Vuksan" userId="3af124f9-b8e7-46e3-9422-21ae1d17ac0b" providerId="ADAL" clId="{070E689A-B4CD-4207-BFB3-3116BABDEAD8}" dt="2022-02-11T08:17:29.917" v="177" actId="478"/>
          <ac:picMkLst>
            <pc:docMk/>
            <pc:sldMk cId="1944529321" sldId="666"/>
            <ac:picMk id="5" creationId="{EB8F5213-0E6A-4024-8D39-38765193E7F8}"/>
          </ac:picMkLst>
        </pc:picChg>
      </pc:sldChg>
      <pc:sldChg chg="addSp modSp add mod ord modAnim">
        <pc:chgData name="Siniša Vuksan" userId="3af124f9-b8e7-46e3-9422-21ae1d17ac0b" providerId="ADAL" clId="{070E689A-B4CD-4207-BFB3-3116BABDEAD8}" dt="2022-02-11T08:20:47.954" v="459"/>
        <pc:sldMkLst>
          <pc:docMk/>
          <pc:sldMk cId="324182878" sldId="667"/>
        </pc:sldMkLst>
        <pc:spChg chg="add mod">
          <ac:chgData name="Siniša Vuksan" userId="3af124f9-b8e7-46e3-9422-21ae1d17ac0b" providerId="ADAL" clId="{070E689A-B4CD-4207-BFB3-3116BABDEAD8}" dt="2022-02-11T08:20:41.998" v="457" actId="20577"/>
          <ac:spMkLst>
            <pc:docMk/>
            <pc:sldMk cId="324182878" sldId="667"/>
            <ac:spMk id="5" creationId="{38336E21-A6C4-4C8E-B62E-3A29096790D6}"/>
          </ac:spMkLst>
        </pc:spChg>
        <pc:spChg chg="mod">
          <ac:chgData name="Siniša Vuksan" userId="3af124f9-b8e7-46e3-9422-21ae1d17ac0b" providerId="ADAL" clId="{070E689A-B4CD-4207-BFB3-3116BABDEAD8}" dt="2022-02-11T08:19:00.360" v="262" actId="20577"/>
          <ac:spMkLst>
            <pc:docMk/>
            <pc:sldMk cId="324182878" sldId="667"/>
            <ac:spMk id="26" creationId="{18D82BDB-F54C-46C6-B586-9C1FA95A5370}"/>
          </ac:spMkLst>
        </pc:spChg>
        <pc:picChg chg="mod">
          <ac:chgData name="Siniša Vuksan" userId="3af124f9-b8e7-46e3-9422-21ae1d17ac0b" providerId="ADAL" clId="{070E689A-B4CD-4207-BFB3-3116BABDEAD8}" dt="2022-02-11T08:17:56.207" v="181" actId="14100"/>
          <ac:picMkLst>
            <pc:docMk/>
            <pc:sldMk cId="324182878" sldId="667"/>
            <ac:picMk id="4" creationId="{1B2619D9-4F98-4A11-8FFE-57C7EB1F529A}"/>
          </ac:picMkLst>
        </pc:picChg>
        <pc:picChg chg="mod">
          <ac:chgData name="Siniša Vuksan" userId="3af124f9-b8e7-46e3-9422-21ae1d17ac0b" providerId="ADAL" clId="{070E689A-B4CD-4207-BFB3-3116BABDEAD8}" dt="2022-02-11T08:19:10.130" v="265" actId="1076"/>
          <ac:picMkLst>
            <pc:docMk/>
            <pc:sldMk cId="324182878" sldId="667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E0EB9661-B101-4799-8964-D9E138768045}"/>
    <pc:docChg chg="custSel addSld modSld">
      <pc:chgData name="Siniša Vuksan" userId="3af124f9-b8e7-46e3-9422-21ae1d17ac0b" providerId="ADAL" clId="{E0EB9661-B101-4799-8964-D9E138768045}" dt="2022-02-10T11:34:52.293" v="71" actId="14100"/>
      <pc:docMkLst>
        <pc:docMk/>
      </pc:docMkLst>
      <pc:sldChg chg="delSp modSp add mod delAnim modAnim">
        <pc:chgData name="Siniša Vuksan" userId="3af124f9-b8e7-46e3-9422-21ae1d17ac0b" providerId="ADAL" clId="{E0EB9661-B101-4799-8964-D9E138768045}" dt="2022-02-10T11:34:52.293" v="71" actId="14100"/>
        <pc:sldMkLst>
          <pc:docMk/>
          <pc:sldMk cId="1944529321" sldId="666"/>
        </pc:sldMkLst>
        <pc:spChg chg="mod">
          <ac:chgData name="Siniša Vuksan" userId="3af124f9-b8e7-46e3-9422-21ae1d17ac0b" providerId="ADAL" clId="{E0EB9661-B101-4799-8964-D9E138768045}" dt="2022-02-10T11:33:26.702" v="63" actId="20577"/>
          <ac:spMkLst>
            <pc:docMk/>
            <pc:sldMk cId="1944529321" sldId="666"/>
            <ac:spMk id="6" creationId="{010AB125-9086-4261-98B4-FC5A0801347C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3" creationId="{F5EEA711-A40D-40DF-AD6B-FE70B8678379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7" creationId="{3E7D4A3E-7572-4267-B9AA-075C0D8139F0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18" creationId="{072D71D2-A2E7-4A63-8078-4BD8AE5B05A1}"/>
          </ac:spMkLst>
        </pc:spChg>
        <pc:spChg chg="mod">
          <ac:chgData name="Siniša Vuksan" userId="3af124f9-b8e7-46e3-9422-21ae1d17ac0b" providerId="ADAL" clId="{E0EB9661-B101-4799-8964-D9E138768045}" dt="2022-02-10T11:34:52.293" v="71" actId="14100"/>
          <ac:spMkLst>
            <pc:docMk/>
            <pc:sldMk cId="1944529321" sldId="666"/>
            <ac:spMk id="19" creationId="{2CD18813-D791-4E54-9CAF-002679B64BC5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0" creationId="{192607E7-00E0-4043-A941-85AFE3B207D2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1" creationId="{7D7BFA94-76B1-47E1-91B8-E5FBF6DA0149}"/>
          </ac:spMkLst>
        </pc:spChg>
        <pc:spChg chg="del">
          <ac:chgData name="Siniša Vuksan" userId="3af124f9-b8e7-46e3-9422-21ae1d17ac0b" providerId="ADAL" clId="{E0EB9661-B101-4799-8964-D9E138768045}" dt="2022-02-10T11:32:18.586" v="1" actId="478"/>
          <ac:spMkLst>
            <pc:docMk/>
            <pc:sldMk cId="1944529321" sldId="666"/>
            <ac:spMk id="22" creationId="{FACBFE80-89BB-43C4-B311-93890B634D0E}"/>
          </ac:spMkLst>
        </pc:spChg>
        <pc:picChg chg="mod">
          <ac:chgData name="Siniša Vuksan" userId="3af124f9-b8e7-46e3-9422-21ae1d17ac0b" providerId="ADAL" clId="{E0EB9661-B101-4799-8964-D9E138768045}" dt="2022-02-10T11:34:36.287" v="68" actId="1076"/>
          <ac:picMkLst>
            <pc:docMk/>
            <pc:sldMk cId="1944529321" sldId="666"/>
            <ac:picMk id="2" creationId="{79AB126F-5218-4223-8FB3-6BD5D18FF2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www.e-sfera.hr/dodatni-digitalni-sadrzaji/90c43f92-c9a1-4111-b790-aa151223be88/assets/audio/26_unit_6__lesson_6__exercise_1_2.mp3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www.e-sfera.hr/dodatni-digitalni-sadrzaji/90c43f92-c9a1-4111-b790-aa151223be88/assets/audio/26_unit_6__lesson_6__exercise_1_2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canva.com/hr_h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3344/402/174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668935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675532"/>
            <a:ext cx="7545197" cy="1237798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A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piece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>
                <a:ea typeface="Cambria" panose="02040503050406030204" pitchFamily="18" charset="0"/>
                <a:cs typeface="+mj-cs"/>
              </a:rPr>
              <a:t>news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536" y="12430"/>
            <a:ext cx="4814471" cy="683313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8" y="457200"/>
            <a:ext cx="7351254" cy="6400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LET’S MAKE IT BETTER!</a:t>
            </a:r>
            <a:br>
              <a:rPr lang="hr-HR" sz="2000" b="1" dirty="0"/>
            </a:br>
            <a:r>
              <a:rPr lang="en-US" sz="2000" b="1" dirty="0"/>
              <a:t>Ordinary people can change the world. You</a:t>
            </a:r>
            <a:r>
              <a:rPr lang="hr-HR" sz="2000" b="1" dirty="0"/>
              <a:t> </a:t>
            </a:r>
            <a:r>
              <a:rPr lang="en-US" sz="2000" b="1" dirty="0"/>
              <a:t>can change it, too. Sometimes we don’t try</a:t>
            </a:r>
            <a:r>
              <a:rPr lang="hr-HR" sz="2000" b="1" dirty="0"/>
              <a:t> </a:t>
            </a:r>
            <a:r>
              <a:rPr lang="en-US" sz="2000" b="1" dirty="0"/>
              <a:t>because we think it won’t work.</a:t>
            </a:r>
            <a:r>
              <a:rPr lang="hr-HR" sz="2000" b="1" dirty="0"/>
              <a:t> </a:t>
            </a:r>
            <a:r>
              <a:rPr lang="en-US" sz="2000" b="1" dirty="0"/>
              <a:t>But what if it might? Is it worth trying?</a:t>
            </a:r>
            <a:r>
              <a:rPr lang="hr-HR" sz="2000" b="1" dirty="0"/>
              <a:t> </a:t>
            </a:r>
            <a:r>
              <a:rPr lang="hr-HR" sz="2000" i="1" dirty="0"/>
              <a:t>Slijedi upute u radnoj bilježnici i pokreni inicijativu za poboljšanje nečega što ti u tvojoj četvrti/mjestu smeta (npr. nedostatak kanti za otpad).</a:t>
            </a:r>
          </a:p>
          <a:p>
            <a:pPr marL="0" indent="0">
              <a:buNone/>
            </a:pPr>
            <a:r>
              <a:rPr lang="en-US" sz="2000" b="1" dirty="0"/>
              <a:t>STEP 1</a:t>
            </a:r>
            <a:r>
              <a:rPr lang="hr-HR" sz="2000" b="1" dirty="0"/>
              <a:t>; </a:t>
            </a:r>
            <a:r>
              <a:rPr lang="en-US" sz="2000" b="1" dirty="0"/>
              <a:t>Walk around your </a:t>
            </a:r>
            <a:r>
              <a:rPr lang="en-US" sz="2000" b="1" dirty="0" err="1"/>
              <a:t>neighbourhood</a:t>
            </a:r>
            <a:r>
              <a:rPr lang="en-US" sz="2000" b="1" dirty="0"/>
              <a:t> or a place of</a:t>
            </a:r>
            <a:r>
              <a:rPr lang="hr-HR" sz="2000" b="1" dirty="0"/>
              <a:t> </a:t>
            </a:r>
            <a:r>
              <a:rPr lang="en-US" sz="2000" b="1" dirty="0"/>
              <a:t>living in search of the things you would like to</a:t>
            </a:r>
            <a:r>
              <a:rPr lang="hr-HR" sz="2000" b="1" dirty="0"/>
              <a:t> </a:t>
            </a:r>
            <a:r>
              <a:rPr lang="en-US" sz="2000" b="1" dirty="0"/>
              <a:t>make better. Make notes.</a:t>
            </a:r>
            <a:r>
              <a:rPr lang="hr-HR" sz="2000" b="1" dirty="0"/>
              <a:t> </a:t>
            </a:r>
            <a:r>
              <a:rPr lang="en-US" sz="2000" b="1" dirty="0"/>
              <a:t>e.g. </a:t>
            </a:r>
            <a:r>
              <a:rPr lang="en-US" sz="2000" i="1" dirty="0"/>
              <a:t>destroyed playgrounds, lack of rubbish</a:t>
            </a:r>
            <a:r>
              <a:rPr lang="hr-HR" sz="2000" i="1" dirty="0"/>
              <a:t> </a:t>
            </a:r>
            <a:r>
              <a:rPr lang="en-US" sz="2000" i="1" dirty="0"/>
              <a:t>bins on the street, dangerous cracks on</a:t>
            </a:r>
            <a:r>
              <a:rPr lang="hr-HR" sz="2000" i="1" dirty="0"/>
              <a:t> </a:t>
            </a:r>
            <a:r>
              <a:rPr lang="en-US" sz="2000" i="1" dirty="0"/>
              <a:t>the pavement, etc.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STEP 2</a:t>
            </a:r>
            <a:r>
              <a:rPr lang="hr-HR" sz="2000" b="1" dirty="0"/>
              <a:t>; </a:t>
            </a:r>
            <a:r>
              <a:rPr lang="en-US" sz="2000" b="1" dirty="0"/>
              <a:t>In the classroom, discuss what you have seen.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en-US" sz="2000" i="1" dirty="0"/>
              <a:t>1 What would you like to change about your</a:t>
            </a:r>
            <a:r>
              <a:rPr lang="hr-HR" sz="2000" i="1" dirty="0"/>
              <a:t> </a:t>
            </a:r>
            <a:r>
              <a:rPr lang="en-US" sz="2000" i="1" dirty="0"/>
              <a:t>place of living?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i="1" dirty="0"/>
              <a:t>2 Why does it bother you?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i="1" dirty="0"/>
              <a:t>3 Who is in charge of that?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STEP 3</a:t>
            </a:r>
            <a:r>
              <a:rPr lang="hr-HR" sz="2000" b="1" dirty="0"/>
              <a:t>; </a:t>
            </a:r>
            <a:r>
              <a:rPr lang="en-US" sz="2000" b="1" dirty="0"/>
              <a:t>Choose one idea. It can be the best idea or</a:t>
            </a:r>
            <a:r>
              <a:rPr lang="hr-HR" sz="2000" b="1" dirty="0"/>
              <a:t> </a:t>
            </a:r>
            <a:r>
              <a:rPr lang="en-US" sz="2000" b="1" dirty="0"/>
              <a:t>the one that most students had.</a:t>
            </a:r>
            <a:r>
              <a:rPr lang="hr-HR" sz="2000" b="1" dirty="0"/>
              <a:t> </a:t>
            </a:r>
            <a:r>
              <a:rPr lang="en-US" sz="2000" b="1" dirty="0"/>
              <a:t>e.g. </a:t>
            </a:r>
            <a:r>
              <a:rPr lang="en-US" sz="2000" i="1" dirty="0"/>
              <a:t>more rubbish bins in the </a:t>
            </a:r>
            <a:r>
              <a:rPr lang="en-US" sz="2000" i="1" dirty="0" err="1"/>
              <a:t>neighbourhood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STEP 4</a:t>
            </a:r>
            <a:r>
              <a:rPr lang="hr-HR" sz="2000" b="1" dirty="0"/>
              <a:t>; </a:t>
            </a:r>
            <a:r>
              <a:rPr lang="en-US" sz="2000" b="1" dirty="0"/>
              <a:t>Explain what you would like to change.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Be very specific about it.</a:t>
            </a:r>
            <a:r>
              <a:rPr lang="hr-HR" sz="2000" b="1" dirty="0"/>
              <a:t> </a:t>
            </a:r>
            <a:r>
              <a:rPr lang="en-US" sz="2000" b="1" dirty="0"/>
              <a:t>e.g. </a:t>
            </a:r>
            <a:r>
              <a:rPr lang="en-US" sz="2000" i="1" dirty="0"/>
              <a:t>We would like to have 20 new rubbish bins</a:t>
            </a:r>
            <a:r>
              <a:rPr lang="hr-HR" sz="2000" i="1" dirty="0"/>
              <a:t> </a:t>
            </a:r>
            <a:r>
              <a:rPr lang="en-US" sz="2000" i="1" dirty="0"/>
              <a:t>in our </a:t>
            </a:r>
            <a:r>
              <a:rPr lang="en-US" sz="2000" i="1" dirty="0" err="1"/>
              <a:t>neighbourhood</a:t>
            </a:r>
            <a:r>
              <a:rPr lang="en-US" sz="2000" i="1" dirty="0"/>
              <a:t>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en-US" sz="2000" b="1" dirty="0"/>
              <a:t>Write a list of reasons why this is important.</a:t>
            </a:r>
            <a:r>
              <a:rPr lang="hr-HR" sz="2000" b="1" dirty="0"/>
              <a:t> </a:t>
            </a:r>
            <a:r>
              <a:rPr lang="en-US" sz="2000" b="1" dirty="0"/>
              <a:t>e.g. </a:t>
            </a:r>
            <a:r>
              <a:rPr lang="en-US" sz="2000" i="1" dirty="0"/>
              <a:t>A lot of garbage can be found around</a:t>
            </a:r>
            <a:r>
              <a:rPr lang="hr-HR" sz="2000" i="1" dirty="0"/>
              <a:t> </a:t>
            </a:r>
            <a:r>
              <a:rPr lang="en-US" sz="2000" i="1" dirty="0"/>
              <a:t>the existing bins. This means that people</a:t>
            </a:r>
            <a:r>
              <a:rPr lang="hr-HR" sz="2000" i="1" dirty="0"/>
              <a:t> </a:t>
            </a:r>
            <a:r>
              <a:rPr lang="en-US" sz="2000" i="1" dirty="0"/>
              <a:t>would like to dispose garbage in the bins,</a:t>
            </a:r>
            <a:r>
              <a:rPr lang="hr-HR" sz="2000" i="1" dirty="0"/>
              <a:t> </a:t>
            </a:r>
            <a:r>
              <a:rPr lang="en-US" sz="2000" i="1" dirty="0"/>
              <a:t>but there is no room for it, so they have to</a:t>
            </a:r>
            <a:r>
              <a:rPr lang="hr-HR" sz="2000" i="1" dirty="0"/>
              <a:t> </a:t>
            </a:r>
            <a:r>
              <a:rPr lang="en-US" sz="2000" i="1" dirty="0"/>
              <a:t>leave it lying around. This is not a pretty</a:t>
            </a:r>
            <a:r>
              <a:rPr lang="hr-HR" sz="2000" i="1" dirty="0"/>
              <a:t> </a:t>
            </a:r>
            <a:r>
              <a:rPr lang="en-US" sz="2000" i="1" dirty="0"/>
              <a:t>sight…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Give this initiative a name</a:t>
            </a:r>
            <a:r>
              <a:rPr lang="hr-HR" sz="2000" b="1" dirty="0"/>
              <a:t> </a:t>
            </a:r>
            <a:r>
              <a:rPr lang="en-US" sz="2000" b="1" dirty="0"/>
              <a:t>e.g. </a:t>
            </a:r>
            <a:r>
              <a:rPr lang="en-US" sz="2000" i="1" dirty="0"/>
              <a:t>More bins, less garbage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en-US" sz="2000" b="1" dirty="0"/>
              <a:t>Translate all of this into Croatian.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5</a:t>
            </a:r>
            <a:r>
              <a:rPr lang="hr-HR" sz="2000" b="1" dirty="0"/>
              <a:t>; </a:t>
            </a:r>
            <a:r>
              <a:rPr lang="en-US" sz="2000" b="1" dirty="0"/>
              <a:t>Contact the local newspaper, radio stations, or</a:t>
            </a:r>
            <a:r>
              <a:rPr lang="hr-HR" sz="2000" b="1" dirty="0"/>
              <a:t> </a:t>
            </a:r>
            <a:r>
              <a:rPr lang="en-US" sz="2000" b="1" dirty="0"/>
              <a:t>web sites. </a:t>
            </a:r>
            <a:r>
              <a:rPr lang="en-US" sz="2000" b="1" dirty="0" err="1"/>
              <a:t>Organise</a:t>
            </a:r>
            <a:r>
              <a:rPr lang="en-US" sz="2000" b="1" dirty="0"/>
              <a:t> a press conference in your</a:t>
            </a:r>
            <a:r>
              <a:rPr lang="hr-HR" sz="2000" b="1" dirty="0"/>
              <a:t> </a:t>
            </a:r>
            <a:r>
              <a:rPr lang="en-US" sz="2000" b="1" dirty="0"/>
              <a:t>school. Say what bothers you and why. Ask</a:t>
            </a:r>
            <a:r>
              <a:rPr lang="hr-HR" sz="2000" b="1" dirty="0"/>
              <a:t> </a:t>
            </a:r>
            <a:r>
              <a:rPr lang="en-US" sz="2000" b="1" dirty="0"/>
              <a:t>the reporters to share the news.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6</a:t>
            </a:r>
            <a:r>
              <a:rPr lang="hr-HR" sz="2000" b="1" dirty="0"/>
              <a:t>; </a:t>
            </a:r>
            <a:r>
              <a:rPr lang="en-US" sz="2000" b="1" dirty="0"/>
              <a:t>Wait to see what happens.</a:t>
            </a:r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-1"/>
            <a:ext cx="6926432" cy="797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318009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74126" y="750174"/>
            <a:ext cx="7017873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ever listen to the news?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pl-PL" sz="2000" i="1" dirty="0"/>
              <a:t>Slušaš li ponekad vijesti?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Do you find it interesting?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pl-PL" sz="2000" i="1" dirty="0"/>
              <a:t>Misliš li da su zanimljive?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Listen to the radio news.</a:t>
            </a:r>
            <a:r>
              <a:rPr lang="hr-HR" sz="2000" b="1" dirty="0"/>
              <a:t> </a:t>
            </a:r>
            <a:r>
              <a:rPr lang="en-US" sz="2000" b="1" dirty="0"/>
              <a:t>Choose the headline.</a:t>
            </a:r>
            <a:br>
              <a:rPr lang="en-US" sz="2000" b="1" dirty="0"/>
            </a:br>
            <a:r>
              <a:rPr lang="pl-PL" sz="2000" i="1" dirty="0"/>
              <a:t>Poslušaj zvučni zapis vijesti i odaberi jedan od ponuđenih naslova.</a:t>
            </a:r>
            <a:br>
              <a:rPr lang="pl-PL" sz="2000" i="1" dirty="0"/>
            </a:br>
            <a:r>
              <a:rPr lang="pl-PL" sz="2000" i="1" dirty="0">
                <a:hlinkClick r:id="rId3"/>
              </a:rPr>
              <a:t>https://www.e-sfera.hr/dodatni-digitalni-sadrzaji/90c43f92-c9a1-4111-b790-aa151223be88/assets/audio/26_unit_6__lesson_6__exercise_1_2.mp3</a:t>
            </a:r>
            <a:endParaRPr lang="pl-PL" sz="2000" i="1" dirty="0"/>
          </a:p>
          <a:p>
            <a:pPr marL="0" indent="0">
              <a:buNone/>
            </a:pPr>
            <a:endParaRPr lang="hr-HR" sz="2000" b="1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3F92526C-E940-4B6C-B39C-41B0E2DD0B90}"/>
              </a:ext>
            </a:extLst>
          </p:cNvPr>
          <p:cNvSpPr txBox="1">
            <a:spLocks/>
          </p:cNvSpPr>
          <p:nvPr/>
        </p:nvSpPr>
        <p:spPr>
          <a:xfrm>
            <a:off x="0" y="365819"/>
            <a:ext cx="4839054" cy="2842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Prepoznaješ li značenje ovih izraza?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0C70BCC3-B9B5-4DE7-A776-C99B4C840C41}"/>
              </a:ext>
            </a:extLst>
          </p:cNvPr>
          <p:cNvSpPr txBox="1">
            <a:spLocks/>
          </p:cNvSpPr>
          <p:nvPr/>
        </p:nvSpPr>
        <p:spPr>
          <a:xfrm>
            <a:off x="0" y="1421475"/>
            <a:ext cx="7094284" cy="5613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 err="1"/>
              <a:t>news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headline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 err="1"/>
              <a:t>topic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newsletter</a:t>
            </a:r>
            <a:endParaRPr lang="hr-HR" sz="2000" i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3AE72F33-309C-4DC9-9821-53CF9A929A0E}"/>
              </a:ext>
            </a:extLst>
          </p:cNvPr>
          <p:cNvSpPr txBox="1">
            <a:spLocks/>
          </p:cNvSpPr>
          <p:nvPr/>
        </p:nvSpPr>
        <p:spPr>
          <a:xfrm>
            <a:off x="2188365" y="1421475"/>
            <a:ext cx="7094284" cy="6367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vijesti</a:t>
            </a:r>
          </a:p>
          <a:p>
            <a:pPr marL="0" indent="0">
              <a:buNone/>
            </a:pPr>
            <a:r>
              <a:rPr lang="hr-HR" sz="1900" i="1" dirty="0"/>
              <a:t>naslov</a:t>
            </a:r>
          </a:p>
          <a:p>
            <a:pPr marL="0" indent="0">
              <a:buNone/>
            </a:pPr>
            <a:r>
              <a:rPr lang="hr-HR" sz="1900" i="1" dirty="0"/>
              <a:t>tema</a:t>
            </a:r>
          </a:p>
          <a:p>
            <a:pPr marL="0" indent="0">
              <a:buNone/>
            </a:pPr>
            <a:r>
              <a:rPr lang="hr-HR" sz="1900" i="1" dirty="0"/>
              <a:t>newsletter, bilten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21740" y="0"/>
            <a:ext cx="4806823" cy="6841207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3652" y="877409"/>
            <a:ext cx="4806823" cy="30742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8_A_piece_of_news_SB_p_102_ex_01">
            <a:hlinkClick r:id="" action="ppaction://media"/>
            <a:extLst>
              <a:ext uri="{FF2B5EF4-FFF2-40B4-BE49-F238E27FC236}">
                <a16:creationId xmlns:a16="http://schemas.microsoft.com/office/drawing/2014/main" xmlns="" id="{3E1876A7-16D4-4330-9552-106DB93B331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245969" y="1787294"/>
            <a:ext cx="609600" cy="60960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97179450-3966-46E0-8CCC-6F49C350F5B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4006" y="4019068"/>
            <a:ext cx="4806000" cy="26028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42C9A474-A918-4A25-BAEC-135BBFEEE1AC}"/>
              </a:ext>
            </a:extLst>
          </p:cNvPr>
          <p:cNvSpPr txBox="1">
            <a:spLocks/>
          </p:cNvSpPr>
          <p:nvPr/>
        </p:nvSpPr>
        <p:spPr>
          <a:xfrm>
            <a:off x="5173657" y="4290646"/>
            <a:ext cx="7017873" cy="609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i="1" dirty="0"/>
              <a:t>Pogledaj </a:t>
            </a:r>
            <a:r>
              <a:rPr lang="pl-PL" sz="2000" b="1" dirty="0"/>
              <a:t>PRONUNCIATION TIP </a:t>
            </a:r>
            <a:r>
              <a:rPr lang="pl-PL" sz="2000" i="1" dirty="0"/>
              <a:t>kutak s korisnim savjetima o čitanju vijesti.</a:t>
            </a:r>
            <a:endParaRPr lang="hr-HR" sz="2000" b="1" dirty="0"/>
          </a:p>
          <a:p>
            <a:pPr marL="0" indent="0">
              <a:buNone/>
            </a:pPr>
            <a:r>
              <a:rPr lang="pl-PL" sz="2000" i="1" dirty="0"/>
              <a:t>Ako vijest želiš pročitati poput </a:t>
            </a:r>
            <a:r>
              <a:rPr lang="pl-PL" sz="2000" i="1" dirty="0" smtClean="0"/>
              <a:t>profesionalca, </a:t>
            </a:r>
            <a:r>
              <a:rPr lang="pl-PL" sz="2000" i="1" dirty="0"/>
              <a:t>ne smiješ govoriti niti </a:t>
            </a:r>
            <a:r>
              <a:rPr lang="pl-PL" sz="2000" i="1" dirty="0" smtClean="0"/>
              <a:t>prebrzo </a:t>
            </a:r>
            <a:r>
              <a:rPr lang="pl-PL" sz="2000" i="1" dirty="0"/>
              <a:t>niti </a:t>
            </a:r>
            <a:r>
              <a:rPr lang="pl-PL" sz="2000" i="1" dirty="0" smtClean="0"/>
              <a:t>presporo</a:t>
            </a:r>
            <a:r>
              <a:rPr lang="pl-PL" sz="2000" i="1" dirty="0"/>
              <a:t>. Riječi moraš jasno izgovarati, ali moraš zvučati prirodno – kao da govoriš, a ne čitaš. Također, moraš koristiti prikladan ton – možemo izraziti osjećaje, sarkazam, ravnodušnost i mnoge druge oosjećaje koristeći svoj glas. </a:t>
            </a:r>
            <a:endParaRPr lang="hr-HR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02306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73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8" grpId="0" build="p"/>
      <p:bldP spid="9" grpId="0"/>
      <p:bldP spid="10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-96643"/>
            <a:ext cx="4890566" cy="695464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340642" y="188260"/>
            <a:ext cx="5851358" cy="2438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. </a:t>
            </a:r>
            <a:r>
              <a:rPr lang="en-US" sz="2000" b="1" dirty="0"/>
              <a:t>Is this true or false?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Poslušaj zvučni zapis još jednom. Po slušanju odredi koje su izjave točne, a koje netočne.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https://www.e-sfera.hr/dodatni-digitalni-sadrzaji/90c43f92-c9a1-4111-b790-aa151223be88/assets/audio/26_unit_6__lesson_6__exercise_1_2.mp3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4642" y="188735"/>
            <a:ext cx="5851358" cy="26485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6614F215-A6DB-470A-9AEF-6C99D4187D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820204" y="3344919"/>
            <a:ext cx="3303819" cy="29586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4FD827EF-DFCE-43D4-B4A6-20EDBA3E7289}"/>
              </a:ext>
            </a:extLst>
          </p:cNvPr>
          <p:cNvSpPr txBox="1">
            <a:spLocks/>
          </p:cNvSpPr>
          <p:nvPr/>
        </p:nvSpPr>
        <p:spPr>
          <a:xfrm>
            <a:off x="4324416" y="744562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3620CD48-294D-4E43-A816-B62E84618A05}"/>
              </a:ext>
            </a:extLst>
          </p:cNvPr>
          <p:cNvSpPr txBox="1">
            <a:spLocks/>
          </p:cNvSpPr>
          <p:nvPr/>
        </p:nvSpPr>
        <p:spPr>
          <a:xfrm>
            <a:off x="6340641" y="3821722"/>
            <a:ext cx="5702557" cy="2848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i="1" dirty="0"/>
              <a:t>Pogledaj </a:t>
            </a:r>
            <a:r>
              <a:rPr lang="pl-PL" sz="2000" b="1" dirty="0"/>
              <a:t>DID YOU KNOW </a:t>
            </a:r>
            <a:r>
              <a:rPr lang="pl-PL" sz="2000" i="1" dirty="0"/>
              <a:t>kutak sa sažetim činjenicama o slušanju vijesti.</a:t>
            </a:r>
            <a:endParaRPr lang="hr-HR" sz="2000" b="1" dirty="0"/>
          </a:p>
          <a:p>
            <a:pPr marL="0" indent="0">
              <a:buNone/>
            </a:pPr>
            <a:r>
              <a:rPr lang="pl-PL" sz="2000" i="1" dirty="0"/>
              <a:t>Teže je slušati vijesti nego ih </a:t>
            </a:r>
            <a:r>
              <a:rPr lang="pl-PL" sz="2000" i="1" dirty="0" smtClean="0"/>
              <a:t>čitati</a:t>
            </a:r>
            <a:r>
              <a:rPr lang="pl-PL" sz="2000" i="1" dirty="0"/>
              <a:t>. Upravo stoga, radijske vijesti trebaju biti jasne i kratke. Istraživanja su pokazala kako je slušateljima teško razumijeti rečenice koje sadrže više od 15 riječi.</a:t>
            </a:r>
            <a:endParaRPr lang="hr-HR" sz="2000" i="1" dirty="0"/>
          </a:p>
        </p:txBody>
      </p:sp>
      <p:pic>
        <p:nvPicPr>
          <p:cNvPr id="5" name="28_A_piece_of_news_SB_p_102_ex_01">
            <a:hlinkClick r:id="" action="ppaction://media"/>
            <a:extLst>
              <a:ext uri="{FF2B5EF4-FFF2-40B4-BE49-F238E27FC236}">
                <a16:creationId xmlns:a16="http://schemas.microsoft.com/office/drawing/2014/main" xmlns="" id="{C02F5733-D260-488B-B7FC-159624B5D3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0788250" y="903432"/>
            <a:ext cx="609600" cy="609600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7DA7CC42-3980-4AAD-8696-B16FA7BE0A6E}"/>
              </a:ext>
            </a:extLst>
          </p:cNvPr>
          <p:cNvSpPr txBox="1">
            <a:spLocks/>
          </p:cNvSpPr>
          <p:nvPr/>
        </p:nvSpPr>
        <p:spPr>
          <a:xfrm>
            <a:off x="1321368" y="1197264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4505617B-37AD-42A1-9B96-7863FF39E812}"/>
              </a:ext>
            </a:extLst>
          </p:cNvPr>
          <p:cNvSpPr txBox="1">
            <a:spLocks/>
          </p:cNvSpPr>
          <p:nvPr/>
        </p:nvSpPr>
        <p:spPr>
          <a:xfrm>
            <a:off x="3189061" y="1436569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881CB795-1C2C-4B33-A82E-75C56A56D1F4}"/>
              </a:ext>
            </a:extLst>
          </p:cNvPr>
          <p:cNvSpPr txBox="1">
            <a:spLocks/>
          </p:cNvSpPr>
          <p:nvPr/>
        </p:nvSpPr>
        <p:spPr>
          <a:xfrm>
            <a:off x="2025281" y="1899226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25697105-8B99-4F10-8908-267E91F3BD17}"/>
              </a:ext>
            </a:extLst>
          </p:cNvPr>
          <p:cNvSpPr txBox="1">
            <a:spLocks/>
          </p:cNvSpPr>
          <p:nvPr/>
        </p:nvSpPr>
        <p:spPr>
          <a:xfrm>
            <a:off x="2430582" y="2369139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xmlns="" val="30948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8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uiExpand="1" build="p"/>
      <p:bldP spid="8" grpId="0"/>
      <p:bldP spid="12" grpId="0" uiExpand="1" build="p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" y="-96643"/>
            <a:ext cx="4890566" cy="695464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90565" y="0"/>
            <a:ext cx="7301435" cy="26266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news in the following categories would be</a:t>
            </a:r>
            <a:r>
              <a:rPr lang="hr-HR" sz="2000" b="1" dirty="0"/>
              <a:t> </a:t>
            </a:r>
            <a:r>
              <a:rPr lang="en-US" sz="2000" b="1" dirty="0"/>
              <a:t>interesting to teenagers? Come up with catchy headlines.</a:t>
            </a:r>
            <a:r>
              <a:rPr lang="hr-HR" sz="2000" b="1" dirty="0"/>
              <a:t> </a:t>
            </a:r>
            <a:r>
              <a:rPr lang="hr-HR" sz="2000" i="1" dirty="0"/>
              <a:t>Pročitaj savjete za pisanje naslova u okviru </a:t>
            </a:r>
            <a:r>
              <a:rPr lang="hr-HR" sz="2000" b="1" i="1" dirty="0"/>
              <a:t>USEFUL TIPS</a:t>
            </a:r>
            <a:r>
              <a:rPr lang="hr-HR" sz="2000" i="1" dirty="0"/>
              <a:t>, a potom osmisli upečatljive naslove za vijesti koje pripadaju navedenim </a:t>
            </a:r>
            <a:r>
              <a:rPr lang="hr-HR" sz="2000" i="1" dirty="0" smtClean="0"/>
              <a:t>kategorijama.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Najbolji su naslovi od 5 do 10 riječi; moraju biti točni i specifični, pažljivo biraj riječi i koristi pune rečenice; koristi sadašnje vrijeme i ne započinji naslov </a:t>
            </a:r>
            <a:r>
              <a:rPr lang="hr-HR" sz="2000" i="1" dirty="0" smtClean="0"/>
              <a:t>glagolom; </a:t>
            </a:r>
            <a:r>
              <a:rPr lang="hr-HR" sz="2000" i="1" dirty="0"/>
              <a:t>za izražavanje budućnosti koristi to + infinitiv; ne koristi članove i osobne zamjenice.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31632" y="2309446"/>
            <a:ext cx="11674341" cy="43602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0583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0282"/>
            <a:ext cx="4816880" cy="681527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445176" y="386040"/>
            <a:ext cx="2695762" cy="681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of the headlines you have written in exercise 1 and write a piece of news.</a:t>
            </a:r>
            <a:r>
              <a:rPr lang="hr-HR" sz="2000" b="1" dirty="0"/>
              <a:t> </a:t>
            </a:r>
            <a:r>
              <a:rPr lang="en-US" sz="2000" b="1" dirty="0"/>
              <a:t>It can be based on real or made-up events. Follow the structure below.</a:t>
            </a:r>
            <a:r>
              <a:rPr lang="hr-HR" sz="2000" b="1" dirty="0"/>
              <a:t> </a:t>
            </a:r>
            <a:r>
              <a:rPr lang="hr-HR" sz="2000" i="1" dirty="0"/>
              <a:t>Pogledaj naslove koje si zapisao u prethodnom zadatku. Izaberi jedan od tih </a:t>
            </a:r>
            <a:r>
              <a:rPr lang="hr-HR" sz="2000" i="1" dirty="0" smtClean="0"/>
              <a:t>naslova </a:t>
            </a:r>
            <a:r>
              <a:rPr lang="hr-HR" sz="2000" i="1" dirty="0"/>
              <a:t>te napiši članak na tu temu slijedeći tablicu sa strukturom članka. Članak se može temeljiti na stvarnim ili izmišljenim događajima.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8097" y="484742"/>
            <a:ext cx="9085534" cy="4951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34661B67-17FC-4E5A-B57F-13073F45556A}"/>
              </a:ext>
            </a:extLst>
          </p:cNvPr>
          <p:cNvSpPr txBox="1">
            <a:spLocks/>
          </p:cNvSpPr>
          <p:nvPr/>
        </p:nvSpPr>
        <p:spPr>
          <a:xfrm>
            <a:off x="4821332" y="5591908"/>
            <a:ext cx="7333461" cy="154664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Članak mora sadržavati tri dijela (kao i u navedenom primjeru): </a:t>
            </a:r>
          </a:p>
          <a:p>
            <a:pPr marL="0" indent="0">
              <a:buNone/>
            </a:pPr>
            <a:r>
              <a:rPr lang="hr-HR" sz="2000" i="1" dirty="0"/>
              <a:t>- uvod; najava teme i davanje najbitnijih informacija</a:t>
            </a:r>
          </a:p>
          <a:p>
            <a:pPr>
              <a:buFontTx/>
              <a:buChar char="-"/>
            </a:pPr>
            <a:r>
              <a:rPr lang="hr-HR" sz="2000" i="1" dirty="0"/>
              <a:t>glavni dio; koji sadrži sve bitne informacije</a:t>
            </a:r>
          </a:p>
          <a:p>
            <a:pPr>
              <a:buFontTx/>
              <a:buChar char="-"/>
            </a:pPr>
            <a:r>
              <a:rPr lang="hr-HR" sz="2000" i="1" dirty="0"/>
              <a:t>zaključak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591058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769444"/>
            <a:ext cx="7352765" cy="617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with their meaning in</a:t>
            </a:r>
            <a:r>
              <a:rPr lang="hr-HR" sz="2000" b="1" dirty="0"/>
              <a:t> </a:t>
            </a:r>
            <a:r>
              <a:rPr lang="en-US" sz="2000" b="1" dirty="0"/>
              <a:t>Croatian.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Upari riječi s njihovim značenjem na hrvatskom jeziku.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1" y="8636"/>
            <a:ext cx="4825903" cy="684936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39054" y="1487385"/>
            <a:ext cx="6023093" cy="51541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F5EEA711-A40D-40DF-AD6B-FE70B8678379}"/>
              </a:ext>
            </a:extLst>
          </p:cNvPr>
          <p:cNvSpPr txBox="1">
            <a:spLocks/>
          </p:cNvSpPr>
          <p:nvPr/>
        </p:nvSpPr>
        <p:spPr>
          <a:xfrm>
            <a:off x="7475883" y="4890745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3E7D4A3E-7572-4267-B9AA-075C0D8139F0}"/>
              </a:ext>
            </a:extLst>
          </p:cNvPr>
          <p:cNvSpPr txBox="1">
            <a:spLocks/>
          </p:cNvSpPr>
          <p:nvPr/>
        </p:nvSpPr>
        <p:spPr>
          <a:xfrm>
            <a:off x="7475883" y="3770561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072D71D2-A2E7-4A63-8078-4BD8AE5B05A1}"/>
              </a:ext>
            </a:extLst>
          </p:cNvPr>
          <p:cNvSpPr txBox="1">
            <a:spLocks/>
          </p:cNvSpPr>
          <p:nvPr/>
        </p:nvSpPr>
        <p:spPr>
          <a:xfrm>
            <a:off x="7475883" y="6012494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2CD18813-D791-4E54-9CAF-002679B64BC5}"/>
              </a:ext>
            </a:extLst>
          </p:cNvPr>
          <p:cNvSpPr txBox="1">
            <a:spLocks/>
          </p:cNvSpPr>
          <p:nvPr/>
        </p:nvSpPr>
        <p:spPr>
          <a:xfrm>
            <a:off x="7475883" y="2636268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192607E7-00E0-4043-A941-85AFE3B207D2}"/>
              </a:ext>
            </a:extLst>
          </p:cNvPr>
          <p:cNvSpPr txBox="1">
            <a:spLocks/>
          </p:cNvSpPr>
          <p:nvPr/>
        </p:nvSpPr>
        <p:spPr>
          <a:xfrm>
            <a:off x="7475883" y="3202593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7D7BFA94-76B1-47E1-91B8-E5FBF6DA0149}"/>
              </a:ext>
            </a:extLst>
          </p:cNvPr>
          <p:cNvSpPr txBox="1">
            <a:spLocks/>
          </p:cNvSpPr>
          <p:nvPr/>
        </p:nvSpPr>
        <p:spPr>
          <a:xfrm>
            <a:off x="7475883" y="4323636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FACBFE80-89BB-43C4-B311-93890B634D0E}"/>
              </a:ext>
            </a:extLst>
          </p:cNvPr>
          <p:cNvSpPr txBox="1">
            <a:spLocks/>
          </p:cNvSpPr>
          <p:nvPr/>
        </p:nvSpPr>
        <p:spPr>
          <a:xfrm>
            <a:off x="7475883" y="5456287"/>
            <a:ext cx="108644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xmlns="" val="939603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6096001" y="0"/>
            <a:ext cx="3400368" cy="11597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br>
              <a:rPr lang="hr-HR" sz="2000" b="1" dirty="0"/>
            </a:br>
            <a:r>
              <a:rPr lang="hr-HR" sz="2000" b="1" dirty="0" err="1"/>
              <a:t>page</a:t>
            </a:r>
            <a:r>
              <a:rPr lang="hr-HR" sz="2000" b="1" dirty="0"/>
              <a:t> 103.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096001" y="691662"/>
            <a:ext cx="3247291" cy="5907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Create</a:t>
            </a:r>
            <a:r>
              <a:rPr lang="hr-HR" sz="2000" b="1" dirty="0"/>
              <a:t> a </a:t>
            </a:r>
            <a:r>
              <a:rPr lang="hr-HR" sz="2000" b="1" dirty="0" err="1"/>
              <a:t>class</a:t>
            </a:r>
            <a:r>
              <a:rPr lang="hr-HR" sz="2000" b="1" dirty="0"/>
              <a:t> newsletter.</a:t>
            </a:r>
            <a:br>
              <a:rPr lang="hr-HR" sz="2000" b="1" dirty="0"/>
            </a:br>
            <a:r>
              <a:rPr lang="hr-HR" sz="2000" i="1" dirty="0"/>
              <a:t>Koristeći neki od online alata za suradnju (npr. </a:t>
            </a:r>
            <a:r>
              <a:rPr lang="hr-HR" sz="2000" i="1" dirty="0" err="1">
                <a:hlinkClick r:id="rId2"/>
              </a:rPr>
              <a:t>Canvu</a:t>
            </a:r>
            <a:r>
              <a:rPr lang="hr-HR" sz="2000" i="1" dirty="0"/>
              <a:t>…) stvori zajedno sa svojim prijateljima iz razreda razredni bilten.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1" y="1325"/>
            <a:ext cx="4838063" cy="684677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5408" y="171991"/>
            <a:ext cx="5727695" cy="66761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9A80CBD9-D0E7-4FBB-8034-DDDA57BE192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96368" y="90964"/>
            <a:ext cx="2676525" cy="66675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802B96D4-2A5D-4DDB-96A7-BF13279DE365}"/>
              </a:ext>
            </a:extLst>
          </p:cNvPr>
          <p:cNvSpPr txBox="1">
            <a:spLocks/>
          </p:cNvSpPr>
          <p:nvPr/>
        </p:nvSpPr>
        <p:spPr>
          <a:xfrm>
            <a:off x="6056179" y="2825262"/>
            <a:ext cx="3247291" cy="5520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000" i="1" dirty="0"/>
              <a:t>Pogledaj </a:t>
            </a:r>
            <a:r>
              <a:rPr lang="pl-PL" sz="2000" b="1" dirty="0"/>
              <a:t>VOCABULARY TIME </a:t>
            </a:r>
            <a:r>
              <a:rPr lang="pl-PL" sz="2000" i="1" dirty="0"/>
              <a:t>kutak.</a:t>
            </a:r>
          </a:p>
          <a:p>
            <a:pPr marL="0" indent="0">
              <a:buNone/>
            </a:pPr>
            <a:r>
              <a:rPr lang="hr-HR" sz="2000" i="1" dirty="0"/>
              <a:t>Jedna od najčešćih pogrešaka u pisanju teksta je uporaba riječi „</a:t>
            </a:r>
            <a:r>
              <a:rPr lang="hr-HR" sz="2000" b="1" i="1" dirty="0" err="1"/>
              <a:t>very</a:t>
            </a:r>
            <a:r>
              <a:rPr lang="hr-HR" sz="2000" i="1" dirty="0"/>
              <a:t>“. </a:t>
            </a:r>
            <a:br>
              <a:rPr lang="hr-HR" sz="2000" i="1" dirty="0"/>
            </a:br>
            <a:r>
              <a:rPr lang="hr-HR" sz="2000" i="1" dirty="0"/>
              <a:t>Pročitaj i u bilježnicu prepiši riječi koje možeš rabiti umjesto riječi „</a:t>
            </a:r>
            <a:r>
              <a:rPr lang="hr-HR" sz="2000" b="1" i="1" dirty="0" err="1"/>
              <a:t>very</a:t>
            </a:r>
            <a:r>
              <a:rPr lang="hr-HR" sz="2000" i="1" dirty="0"/>
              <a:t>“.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D07BFAB6-221C-4E31-9200-B7D1EC466A33}"/>
              </a:ext>
            </a:extLst>
          </p:cNvPr>
          <p:cNvSpPr txBox="1">
            <a:spLocks/>
          </p:cNvSpPr>
          <p:nvPr/>
        </p:nvSpPr>
        <p:spPr>
          <a:xfrm>
            <a:off x="6056179" y="5662245"/>
            <a:ext cx="3247291" cy="1476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https://wordwall.net/play/13344/402/174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22713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 build="p"/>
      <p:bldP spid="1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142737" y="2590800"/>
            <a:ext cx="3049082" cy="440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words on page 103</a:t>
            </a:r>
            <a:r>
              <a:rPr lang="hr-HR" sz="2000" b="1" dirty="0"/>
              <a:t> </a:t>
            </a:r>
            <a:r>
              <a:rPr lang="en-US" sz="2000" b="1" dirty="0"/>
              <a:t>in your textbook.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Nadopuni rečenice riječima sa 103. stranice udžbenika.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1" y="8636"/>
            <a:ext cx="4825903" cy="684936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963418" y="8636"/>
            <a:ext cx="4018322" cy="68710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2CD18813-D791-4E54-9CAF-002679B64BC5}"/>
              </a:ext>
            </a:extLst>
          </p:cNvPr>
          <p:cNvSpPr txBox="1">
            <a:spLocks/>
          </p:cNvSpPr>
          <p:nvPr/>
        </p:nvSpPr>
        <p:spPr>
          <a:xfrm>
            <a:off x="6285637" y="579882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extensive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08A39C4F-0936-41EC-B454-EBF91D73D87D}"/>
              </a:ext>
            </a:extLst>
          </p:cNvPr>
          <p:cNvSpPr txBox="1">
            <a:spLocks/>
          </p:cNvSpPr>
          <p:nvPr/>
        </p:nvSpPr>
        <p:spPr>
          <a:xfrm>
            <a:off x="5486374" y="1118367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exhausted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30A4DC2B-8F4A-423F-A958-2053D58668DC}"/>
              </a:ext>
            </a:extLst>
          </p:cNvPr>
          <p:cNvSpPr txBox="1">
            <a:spLocks/>
          </p:cNvSpPr>
          <p:nvPr/>
        </p:nvSpPr>
        <p:spPr>
          <a:xfrm>
            <a:off x="5465929" y="1375886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freezing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FA93045D-3B0D-456C-AC86-5E8BD4BBD7F6}"/>
              </a:ext>
            </a:extLst>
          </p:cNvPr>
          <p:cNvSpPr txBox="1">
            <a:spLocks/>
          </p:cNvSpPr>
          <p:nvPr/>
        </p:nvSpPr>
        <p:spPr>
          <a:xfrm>
            <a:off x="6527993" y="1935409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boiling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EC503587-F5A4-4CBC-8414-B1A8DDBCD6AE}"/>
              </a:ext>
            </a:extLst>
          </p:cNvPr>
          <p:cNvSpPr txBox="1">
            <a:spLocks/>
          </p:cNvSpPr>
          <p:nvPr/>
        </p:nvSpPr>
        <p:spPr>
          <a:xfrm>
            <a:off x="5866732" y="2450448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basic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77970487-7C16-4B8F-80D9-8730B30B39F1}"/>
              </a:ext>
            </a:extLst>
          </p:cNvPr>
          <p:cNvSpPr txBox="1">
            <a:spLocks/>
          </p:cNvSpPr>
          <p:nvPr/>
        </p:nvSpPr>
        <p:spPr>
          <a:xfrm>
            <a:off x="6285636" y="2992209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tiny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0E0F1A28-3115-43BE-B09C-92903D96A72B}"/>
              </a:ext>
            </a:extLst>
          </p:cNvPr>
          <p:cNvSpPr txBox="1">
            <a:spLocks/>
          </p:cNvSpPr>
          <p:nvPr/>
        </p:nvSpPr>
        <p:spPr>
          <a:xfrm>
            <a:off x="6492211" y="3267490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adorable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D66A0FF1-EEBC-4BA9-9617-CC3E4AC23939}"/>
              </a:ext>
            </a:extLst>
          </p:cNvPr>
          <p:cNvSpPr txBox="1">
            <a:spLocks/>
          </p:cNvSpPr>
          <p:nvPr/>
        </p:nvSpPr>
        <p:spPr>
          <a:xfrm>
            <a:off x="5944035" y="3560178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brief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1DFDAE3B-1D13-4D23-9F2E-18D4611CC3C7}"/>
              </a:ext>
            </a:extLst>
          </p:cNvPr>
          <p:cNvSpPr txBox="1">
            <a:spLocks/>
          </p:cNvSpPr>
          <p:nvPr/>
        </p:nvSpPr>
        <p:spPr>
          <a:xfrm>
            <a:off x="6972579" y="4351012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starving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0B2AF9F0-DC1F-4492-9FB2-06CBBB4175C5}"/>
              </a:ext>
            </a:extLst>
          </p:cNvPr>
          <p:cNvSpPr txBox="1">
            <a:spLocks/>
          </p:cNvSpPr>
          <p:nvPr/>
        </p:nvSpPr>
        <p:spPr>
          <a:xfrm>
            <a:off x="6594854" y="4647580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captivating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AE39E4F7-4DC5-4AE9-AF2F-017F392A6CFA}"/>
              </a:ext>
            </a:extLst>
          </p:cNvPr>
          <p:cNvSpPr txBox="1">
            <a:spLocks/>
          </p:cNvSpPr>
          <p:nvPr/>
        </p:nvSpPr>
        <p:spPr>
          <a:xfrm>
            <a:off x="6972325" y="5164173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crucial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0B6CAE20-0AE8-4159-AEC5-8AAD50BD50D0}"/>
              </a:ext>
            </a:extLst>
          </p:cNvPr>
          <p:cNvSpPr txBox="1">
            <a:spLocks/>
          </p:cNvSpPr>
          <p:nvPr/>
        </p:nvSpPr>
        <p:spPr>
          <a:xfrm>
            <a:off x="6063694" y="5714381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wealthy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74D5FC0F-9697-4C0E-A6D1-732E31876312}"/>
              </a:ext>
            </a:extLst>
          </p:cNvPr>
          <p:cNvSpPr txBox="1">
            <a:spLocks/>
          </p:cNvSpPr>
          <p:nvPr/>
        </p:nvSpPr>
        <p:spPr>
          <a:xfrm>
            <a:off x="5698383" y="6252903"/>
            <a:ext cx="179294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terrified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4529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9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93" y="0"/>
            <a:ext cx="4832327" cy="6858000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4796084" y="0"/>
            <a:ext cx="7395916" cy="7297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lyrics of these songs and answer</a:t>
            </a:r>
            <a:r>
              <a:rPr lang="hr-HR" sz="2000" b="1" dirty="0"/>
              <a:t> </a:t>
            </a:r>
            <a:r>
              <a:rPr lang="en-US" sz="2000" b="1" dirty="0"/>
              <a:t>the questions.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Pročitaj stihove pjesama i odgovori na postavljena pitanja.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5846" y="747774"/>
            <a:ext cx="9899600" cy="59215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38336E21-A6C4-4C8E-B62E-3A29096790D6}"/>
              </a:ext>
            </a:extLst>
          </p:cNvPr>
          <p:cNvSpPr txBox="1">
            <a:spLocks/>
          </p:cNvSpPr>
          <p:nvPr/>
        </p:nvSpPr>
        <p:spPr>
          <a:xfrm>
            <a:off x="10248499" y="1463026"/>
            <a:ext cx="1940708" cy="5520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1 Kakve probleme poznati imaju zbog medija?</a:t>
            </a:r>
          </a:p>
          <a:p>
            <a:pPr marL="0" indent="0">
              <a:buNone/>
            </a:pPr>
            <a:r>
              <a:rPr lang="hr-HR" sz="2000" i="1" dirty="0"/>
              <a:t>2 Navedi nekoliko stvari/aktivnosti koje ti možeš, a poznati ne mogu.</a:t>
            </a:r>
          </a:p>
          <a:p>
            <a:pPr marL="0" indent="0">
              <a:buNone/>
            </a:pPr>
            <a:r>
              <a:rPr lang="hr-HR" sz="2000" i="1" dirty="0"/>
              <a:t>3 Trebamo li suosjećati sa njima? Zašto?</a:t>
            </a:r>
          </a:p>
        </p:txBody>
      </p:sp>
    </p:spTree>
    <p:extLst>
      <p:ext uri="{BB962C8B-B14F-4D97-AF65-F5344CB8AC3E}">
        <p14:creationId xmlns:p14="http://schemas.microsoft.com/office/powerpoint/2010/main" xmlns="" val="324182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4303</TotalTime>
  <Words>518</Words>
  <Application>Microsoft Office PowerPoint</Application>
  <PresentationFormat>Prilagođeno</PresentationFormat>
  <Paragraphs>74</Paragraphs>
  <Slides>10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1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08_U6_L6_A_piece_of_news</dc:title>
  <dc:subject>Engleski jezik</dc:subject>
  <dc:creator>Siniša Vuksan</dc:creator>
  <cp:keywords>engleski jezik; školska knjiga, footsteps 4</cp:keywords>
  <cp:lastModifiedBy>Iva Palčić Strčić</cp:lastModifiedBy>
  <cp:revision>400</cp:revision>
  <dcterms:created xsi:type="dcterms:W3CDTF">2020-09-12T11:20:19Z</dcterms:created>
  <dcterms:modified xsi:type="dcterms:W3CDTF">2022-02-14T21:03:07Z</dcterms:modified>
  <cp:category>8. razred</cp:category>
</cp:coreProperties>
</file>